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4" r:id="rId7"/>
    <p:sldId id="271" r:id="rId8"/>
    <p:sldId id="269" r:id="rId9"/>
    <p:sldId id="270" r:id="rId10"/>
    <p:sldId id="261" r:id="rId11"/>
    <p:sldId id="265" r:id="rId12"/>
    <p:sldId id="266" r:id="rId13"/>
    <p:sldId id="268" r:id="rId14"/>
    <p:sldId id="262" r:id="rId15"/>
    <p:sldId id="263" r:id="rId16"/>
    <p:sldId id="272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5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396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12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87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17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9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9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3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0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163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pix2Answer: 识别图像中的数学公式并计算结果</a:t>
            </a:r>
            <a:endParaRPr lang="en-US" sz="6036" dirty="0"/>
          </a:p>
        </p:txBody>
      </p:sp>
      <p:sp>
        <p:nvSpPr>
          <p:cNvPr id="6" name="Shape 2"/>
          <p:cNvSpPr/>
          <p:nvPr/>
        </p:nvSpPr>
        <p:spPr>
          <a:xfrm>
            <a:off x="6319599" y="554093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548551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6086" y="5524262"/>
            <a:ext cx="126718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</a:t>
            </a:r>
            <a:r>
              <a:rPr lang="en-US" sz="2187" b="1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天爽</a:t>
            </a: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邱 &amp; </a:t>
            </a:r>
            <a:r>
              <a:rPr lang="zh-CN" alt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一凡 魏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2784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功能展示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66561"/>
            <a:ext cx="5166122" cy="1606510"/>
          </a:xfrm>
          <a:prstGeom prst="roundRect">
            <a:avLst>
              <a:gd name="adj" fmla="val 622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1963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图片上传与预览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676769"/>
            <a:ext cx="470654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用户可以上传图片，预览上传的图片内容。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66561"/>
            <a:ext cx="5166122" cy="1606510"/>
          </a:xfrm>
          <a:prstGeom prst="roundRect">
            <a:avLst>
              <a:gd name="adj" fmla="val 622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196352"/>
            <a:ext cx="28277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LaTeX 公式识别与显示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676769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系统自动识别图片中的数学公式，并显示识别结果。</a:t>
            </a:r>
            <a:endParaRPr lang="en-US" sz="175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BA7F8F-2913-6B48-D2C3-7A9E3DC0C213}"/>
              </a:ext>
            </a:extLst>
          </p:cNvPr>
          <p:cNvGrpSpPr/>
          <p:nvPr/>
        </p:nvGrpSpPr>
        <p:grpSpPr>
          <a:xfrm>
            <a:off x="4732139" y="4794825"/>
            <a:ext cx="5166122" cy="1606510"/>
            <a:chOff x="2037993" y="4795242"/>
            <a:chExt cx="5166122" cy="1606510"/>
          </a:xfrm>
        </p:grpSpPr>
        <p:sp>
          <p:nvSpPr>
            <p:cNvPr id="11" name="Shape 8"/>
            <p:cNvSpPr/>
            <p:nvPr/>
          </p:nvSpPr>
          <p:spPr>
            <a:xfrm>
              <a:off x="2037993" y="4795242"/>
              <a:ext cx="5166122" cy="1606510"/>
            </a:xfrm>
            <a:prstGeom prst="roundRect">
              <a:avLst>
                <a:gd name="adj" fmla="val 6224"/>
              </a:avLst>
            </a:prstGeom>
            <a:solidFill>
              <a:srgbClr val="3C136D"/>
            </a:solidFill>
            <a:ln w="7620">
              <a:solidFill>
                <a:srgbClr val="552C86"/>
              </a:solidFill>
              <a:prstDash val="solid"/>
            </a:ln>
          </p:spPr>
        </p:sp>
        <p:sp>
          <p:nvSpPr>
            <p:cNvPr id="12" name="Text 9"/>
            <p:cNvSpPr/>
            <p:nvPr/>
          </p:nvSpPr>
          <p:spPr>
            <a:xfrm>
              <a:off x="2267783" y="502503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DCD7E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计算结果展示</a:t>
              </a:r>
              <a:endParaRPr lang="en-US" sz="2187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2267783" y="5505450"/>
              <a:ext cx="4706541" cy="6665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dirty="0">
                  <a:solidFill>
                    <a:srgbClr val="DCD7E5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系统对识别到的公式进行计算，并展示计算结果。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C3F54B-9191-8697-E4D4-903F8961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488" y="155371"/>
            <a:ext cx="5734345" cy="7918857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2AB114C1-AD73-1070-8A32-9EBDA172E5AE}"/>
              </a:ext>
            </a:extLst>
          </p:cNvPr>
          <p:cNvSpPr/>
          <p:nvPr/>
        </p:nvSpPr>
        <p:spPr>
          <a:xfrm>
            <a:off x="1742158" y="1099270"/>
            <a:ext cx="40490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zh-CN" altLang="en-US" sz="4374" dirty="0">
                <a:solidFill>
                  <a:srgbClr val="F2F0F4"/>
                </a:solidFill>
                <a:latin typeface="Montserrat" pitchFamily="34" charset="0"/>
              </a:rPr>
              <a:t>图片上传与预览</a:t>
            </a:r>
            <a:endParaRPr lang="en-US" sz="4374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134865-EE79-995A-7DC2-166D48B10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02" y="3092823"/>
            <a:ext cx="4738455" cy="3170444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F02320BE-BF05-2912-2246-C43A7BF656CA}"/>
              </a:ext>
            </a:extLst>
          </p:cNvPr>
          <p:cNvSpPr/>
          <p:nvPr/>
        </p:nvSpPr>
        <p:spPr>
          <a:xfrm rot="7353932">
            <a:off x="8026489" y="1724705"/>
            <a:ext cx="2528047" cy="393727"/>
          </a:xfrm>
          <a:prstGeom prst="rightArrow">
            <a:avLst/>
          </a:prstGeom>
          <a:solidFill>
            <a:srgbClr val="1E1E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22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23B27C6-0997-C300-4BE9-F57D3188485E}"/>
              </a:ext>
            </a:extLst>
          </p:cNvPr>
          <p:cNvSpPr/>
          <p:nvPr/>
        </p:nvSpPr>
        <p:spPr>
          <a:xfrm>
            <a:off x="1249099" y="2347801"/>
            <a:ext cx="4093866" cy="231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altLang="zh-CN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LaTeX</a:t>
            </a:r>
            <a:r>
              <a:rPr lang="zh-CN" alt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公式识别</a:t>
            </a:r>
            <a:endParaRPr lang="en-US" altLang="zh-CN" sz="4374" dirty="0">
              <a:solidFill>
                <a:srgbClr val="F2F0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&amp;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en-US" altLang="zh-CN" sz="4374" dirty="0">
                <a:solidFill>
                  <a:srgbClr val="F2F0F4"/>
                </a:solidFill>
                <a:latin typeface="Montserrat" pitchFamily="34" charset="0"/>
              </a:rPr>
              <a:t>LaTeX</a:t>
            </a:r>
            <a:r>
              <a:rPr lang="zh-CN" altLang="en-US" sz="4374" dirty="0">
                <a:solidFill>
                  <a:srgbClr val="F2F0F4"/>
                </a:solidFill>
                <a:latin typeface="Montserrat" pitchFamily="34" charset="0"/>
              </a:rPr>
              <a:t>公式计算</a:t>
            </a:r>
            <a:endParaRPr lang="en-US" sz="4374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468248-7B8A-8BAB-DD28-4A52E6B57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497" y="152196"/>
            <a:ext cx="5734345" cy="79252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95EB58-74E0-6461-8B09-0CBF775D7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025" y="152195"/>
            <a:ext cx="5734345" cy="7925207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4151A51-A1DA-E384-7C2D-A349FE9D328B}"/>
              </a:ext>
            </a:extLst>
          </p:cNvPr>
          <p:cNvCxnSpPr/>
          <p:nvPr/>
        </p:nvCxnSpPr>
        <p:spPr>
          <a:xfrm flipH="1">
            <a:off x="7521388" y="3343835"/>
            <a:ext cx="1488141" cy="8785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578208A5-B031-004A-368E-5155A4065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497" y="152194"/>
            <a:ext cx="5734345" cy="792520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086F79A-11EE-A57A-92CF-81AA4484500B}"/>
              </a:ext>
            </a:extLst>
          </p:cNvPr>
          <p:cNvCxnSpPr/>
          <p:nvPr/>
        </p:nvCxnSpPr>
        <p:spPr>
          <a:xfrm flipH="1">
            <a:off x="7521388" y="3343834"/>
            <a:ext cx="1488141" cy="8785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DEF5907-00A9-220C-7D4B-7B9351C63AD0}"/>
              </a:ext>
            </a:extLst>
          </p:cNvPr>
          <p:cNvCxnSpPr/>
          <p:nvPr/>
        </p:nvCxnSpPr>
        <p:spPr>
          <a:xfrm>
            <a:off x="9397093" y="3584121"/>
            <a:ext cx="2669721" cy="682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2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40218-EE81-6A8E-DF2F-E3C62569F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42" y="152196"/>
            <a:ext cx="5734345" cy="7925207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F3C4C899-9721-E02A-D7B4-EFECA0913334}"/>
              </a:ext>
            </a:extLst>
          </p:cNvPr>
          <p:cNvSpPr/>
          <p:nvPr/>
        </p:nvSpPr>
        <p:spPr>
          <a:xfrm>
            <a:off x="1753813" y="2331473"/>
            <a:ext cx="4093866" cy="705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altLang="zh-CN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 to start</a:t>
            </a:r>
          </a:p>
        </p:txBody>
      </p:sp>
    </p:spTree>
    <p:extLst>
      <p:ext uri="{BB962C8B-B14F-4D97-AF65-F5344CB8AC3E}">
        <p14:creationId xmlns:p14="http://schemas.microsoft.com/office/powerpoint/2010/main" val="296995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-14176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项目挑战与解决方案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数学公式识别的准确性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使用预训练的 pix2tex 模型，提高识别准确性。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31053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LaTeX 公式转换的准确性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使用 latex2sympy2 库，确保 LaTeX 公式转换的准确性。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30543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图形界面设计与用户体验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通过多次迭代和用户反馈，优化 GUI 设计。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241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0637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未来计划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202430"/>
            <a:ext cx="10554414" cy="963454"/>
          </a:xfrm>
          <a:prstGeom prst="roundRect">
            <a:avLst>
              <a:gd name="adj" fmla="val 103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4210050"/>
            <a:ext cx="10538103" cy="9482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8855" y="4350901"/>
            <a:ext cx="306419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增加更多数学公式的支持和复杂计算功能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85009" y="4350901"/>
            <a:ext cx="306038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优化图像处理速度和识别准确率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97353" y="4350901"/>
            <a:ext cx="306419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提升 GUI 界面的用户体验，增加更多交互功能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241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831843" y="2565695"/>
            <a:ext cx="29667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278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874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项目概述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115032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pix2Answer 是一个大学生小组作业项目，旨在识别图片中的数学公式并计算结果。项目主要使用了 pix2tex、latex2sympy2 和 matplotlib 等库，并基于 tkinter 创建了图形用户界面。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4480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项目背景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6319599" y="5475684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项目旨在协助大学生完成高数计算类题目，辅助学习。通过图像识别和公式计算，学生可以更加便捷地处理复杂的数学问题，提高学习效率。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639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项目目标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525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7778" y="3294221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252549"/>
            <a:ext cx="33319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实现图像中的数学公式识别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732967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使用 pix2tex 库进行公式识别，将图片中的数学公式转化为 LaTeX 代码。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2525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1543" y="3294221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252549"/>
            <a:ext cx="42887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将识别到的公式转换为 LaTeX 代码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732967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使用 latex2sympy2 库，将识别到的 LaTeX 代码进行进一步处理和计算。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8715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3965" y="4913233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4871561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对 LaTeX 公式进行计算，并生成相应的结果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699165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通过 sympy 库对 LaTeX 公式进行计算，生成数学计算结果。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8715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6065" y="4913233"/>
            <a:ext cx="2203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4871561"/>
            <a:ext cx="30543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提供用户友好的图形界面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351978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使用 tkinter 库创建直观的用户界面，用户可以轻松上传图片、查看识别结果和计算结果。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403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项目作者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390180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JingWangBo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4558307" y="2390180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TorryQ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6156628" y="2390180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YorkyifanWei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8502345" y="2390180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ZhouGenFa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037993" y="32927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技术栈</a:t>
            </a:r>
            <a:endParaRPr lang="en-US" sz="4374" dirty="0"/>
          </a:p>
        </p:txBody>
      </p:sp>
      <p:sp>
        <p:nvSpPr>
          <p:cNvPr id="10" name="Shape 7"/>
          <p:cNvSpPr/>
          <p:nvPr/>
        </p:nvSpPr>
        <p:spPr>
          <a:xfrm>
            <a:off x="2037993" y="4320421"/>
            <a:ext cx="5166122" cy="1273254"/>
          </a:xfrm>
          <a:prstGeom prst="roundRect">
            <a:avLst>
              <a:gd name="adj" fmla="val 785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267783" y="45502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267783" y="5030629"/>
            <a:ext cx="470654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编程语言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6285" y="4320421"/>
            <a:ext cx="5166122" cy="1273254"/>
          </a:xfrm>
          <a:prstGeom prst="roundRect">
            <a:avLst>
              <a:gd name="adj" fmla="val 785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6076" y="45502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PIL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7656076" y="5030629"/>
            <a:ext cx="470654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图像处理库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037993" y="5815846"/>
            <a:ext cx="5166122" cy="1273254"/>
          </a:xfrm>
          <a:prstGeom prst="roundRect">
            <a:avLst>
              <a:gd name="adj" fmla="val 785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2267783" y="60456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pix2tex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2267783" y="6526054"/>
            <a:ext cx="470654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数学公式识别库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6285" y="5815846"/>
            <a:ext cx="5166122" cy="1273254"/>
          </a:xfrm>
          <a:prstGeom prst="roundRect">
            <a:avLst>
              <a:gd name="adj" fmla="val 785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656076" y="60456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latex2sympy2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7656076" y="6526054"/>
            <a:ext cx="470654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LaTeX 公式转换库</a:t>
            </a:r>
            <a:endParaRPr lang="en-US" sz="175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7F0FD8-F2DA-4EBE-8570-63974A948A8E}"/>
              </a:ext>
            </a:extLst>
          </p:cNvPr>
          <p:cNvSpPr txBox="1"/>
          <p:nvPr/>
        </p:nvSpPr>
        <p:spPr>
          <a:xfrm>
            <a:off x="10525016" y="2349323"/>
            <a:ext cx="1717137" cy="428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87" dirty="0" err="1">
                <a:solidFill>
                  <a:srgbClr val="F2F0F4"/>
                </a:solidFill>
                <a:latin typeface="Montserrat" pitchFamily="34" charset="0"/>
              </a:rPr>
              <a:t>ZhangXian</a:t>
            </a:r>
            <a:endParaRPr lang="zh-CN" altLang="en-US" sz="2187" dirty="0">
              <a:solidFill>
                <a:srgbClr val="F2F0F4"/>
              </a:solidFill>
              <a:latin typeface="Montserrat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986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系统架构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684157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6" name="Shape 3"/>
          <p:cNvSpPr/>
          <p:nvPr/>
        </p:nvSpPr>
        <p:spPr>
          <a:xfrm>
            <a:off x="4059972" y="3906619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4"/>
          <p:cNvSpPr/>
          <p:nvPr/>
        </p:nvSpPr>
        <p:spPr>
          <a:xfrm>
            <a:off x="3832265" y="4434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022050" y="4475857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693432" y="287059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图像处理模块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3351014"/>
            <a:ext cx="364402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负责图像上传和预处理。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15241" y="468409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2" name="Shape 9"/>
          <p:cNvSpPr/>
          <p:nvPr/>
        </p:nvSpPr>
        <p:spPr>
          <a:xfrm>
            <a:off x="5987534" y="4434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42792" y="4475857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4848701" y="5684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LaTeX 公式识别模块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415433" y="6164461"/>
            <a:ext cx="364414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使用 pix2tex 库识别图像中的数学公式。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370510" y="3906619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7" name="Shape 14"/>
          <p:cNvSpPr/>
          <p:nvPr/>
        </p:nvSpPr>
        <p:spPr>
          <a:xfrm>
            <a:off x="8142803" y="4434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298775" y="4475857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7003971" y="2537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LaTeX 公式转换模块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6570702" y="3017758"/>
            <a:ext cx="364414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使用 latex2sympy2 库将 LaTeX 公式转换为可计算的形式。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10525899" y="468409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22" name="Shape 19"/>
          <p:cNvSpPr/>
          <p:nvPr/>
        </p:nvSpPr>
        <p:spPr>
          <a:xfrm>
            <a:off x="10298192" y="4434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437971" y="4475857"/>
            <a:ext cx="2203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9159359" y="5684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图形界面模块</a:t>
            </a:r>
            <a:endParaRPr lang="en-US" sz="2187" dirty="0"/>
          </a:p>
        </p:txBody>
      </p:sp>
      <p:sp>
        <p:nvSpPr>
          <p:cNvPr id="25" name="Text 22"/>
          <p:cNvSpPr/>
          <p:nvPr/>
        </p:nvSpPr>
        <p:spPr>
          <a:xfrm>
            <a:off x="8726091" y="6164461"/>
            <a:ext cx="364414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使用 tkinter 库创建用户友好的图形界面。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241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0637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zh-CN" alt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小组分工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202430"/>
            <a:ext cx="10554414" cy="963454"/>
          </a:xfrm>
          <a:prstGeom prst="roundRect">
            <a:avLst>
              <a:gd name="adj" fmla="val 103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4210050"/>
            <a:ext cx="10538103" cy="9482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Text 4"/>
          <p:cNvSpPr/>
          <p:nvPr/>
        </p:nvSpPr>
        <p:spPr>
          <a:xfrm>
            <a:off x="2268855" y="4350901"/>
            <a:ext cx="306419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85009" y="4350901"/>
            <a:ext cx="306038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97353" y="4350901"/>
            <a:ext cx="306419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70955D7-D2B1-8DAE-E4CC-5827ABB14144}"/>
              </a:ext>
            </a:extLst>
          </p:cNvPr>
          <p:cNvSpPr/>
          <p:nvPr/>
        </p:nvSpPr>
        <p:spPr>
          <a:xfrm>
            <a:off x="2211519" y="4471554"/>
            <a:ext cx="2376533" cy="425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zh-CN" alt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图形化界面：</a:t>
            </a:r>
            <a:r>
              <a:rPr lang="zh-CN" alt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井旺波</a:t>
            </a:r>
            <a:endParaRPr lang="en-US" sz="17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041085D8-2025-9FAF-BF6E-25FC601EAC0B}"/>
              </a:ext>
            </a:extLst>
          </p:cNvPr>
          <p:cNvSpPr/>
          <p:nvPr/>
        </p:nvSpPr>
        <p:spPr>
          <a:xfrm>
            <a:off x="4392125" y="4471554"/>
            <a:ext cx="3984013" cy="425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zh-CN" alt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后端</a:t>
            </a:r>
            <a:r>
              <a:rPr lang="en-US" altLang="zh-CN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LaTeX</a:t>
            </a:r>
            <a:r>
              <a:rPr lang="zh-CN" alt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与图片处理：</a:t>
            </a:r>
            <a:r>
              <a:rPr lang="zh-CN" alt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张显、周根发</a:t>
            </a:r>
            <a:endParaRPr lang="en-US" sz="17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E4C01A4A-399A-3951-70F1-8AEA2C897846}"/>
              </a:ext>
            </a:extLst>
          </p:cNvPr>
          <p:cNvSpPr/>
          <p:nvPr/>
        </p:nvSpPr>
        <p:spPr>
          <a:xfrm>
            <a:off x="8376139" y="4471554"/>
            <a:ext cx="4063772" cy="425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zh-CN" alt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整合项目与报告制作：</a:t>
            </a:r>
            <a:r>
              <a:rPr lang="zh-CN" alt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秋天爽、魏一凡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8000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1"/>
          <p:cNvSpPr/>
          <p:nvPr/>
        </p:nvSpPr>
        <p:spPr>
          <a:xfrm>
            <a:off x="802897" y="2569065"/>
            <a:ext cx="3912071" cy="1615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zh-CN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README.md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&amp;log.txt</a:t>
            </a:r>
            <a:endParaRPr lang="en-US" sz="4374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8DDDDD-854C-4B2D-978F-E4668535B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733" y="385482"/>
            <a:ext cx="3912071" cy="74586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596BDF-5D4E-DD43-D666-F6B4CDDBF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8569" y="551329"/>
            <a:ext cx="4714968" cy="712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49099" y="23478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zh-CN" alt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部分代码</a:t>
            </a:r>
            <a:r>
              <a:rPr lang="en-US" sz="4374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展示</a:t>
            </a:r>
            <a:endParaRPr lang="en-US" sz="4374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1E03344-1F81-2C58-0FE3-322B0BD7F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079" y="679785"/>
            <a:ext cx="6251700" cy="5792737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26FB71FB-12A9-CDDC-198C-AA66C35C08AB}"/>
              </a:ext>
            </a:extLst>
          </p:cNvPr>
          <p:cNvSpPr/>
          <p:nvPr/>
        </p:nvSpPr>
        <p:spPr>
          <a:xfrm>
            <a:off x="7865053" y="6561153"/>
            <a:ext cx="389664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zh-CN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view.py</a:t>
            </a:r>
            <a:r>
              <a:rPr lang="zh-CN" alt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中设置窗口样式的片段，以及与</a:t>
            </a:r>
            <a:r>
              <a:rPr lang="en-US" altLang="zh-CN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main.py</a:t>
            </a:r>
            <a:r>
              <a:rPr lang="zh-CN" alt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交互处理图片的片段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2519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49099" y="23478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zh-CN" alt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部分代码</a:t>
            </a:r>
            <a:r>
              <a:rPr lang="en-US" sz="4374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展示</a:t>
            </a:r>
            <a:endParaRPr lang="en-US" sz="4374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26FB71FB-12A9-CDDC-198C-AA66C35C08AB}"/>
              </a:ext>
            </a:extLst>
          </p:cNvPr>
          <p:cNvSpPr/>
          <p:nvPr/>
        </p:nvSpPr>
        <p:spPr>
          <a:xfrm>
            <a:off x="8116064" y="6901052"/>
            <a:ext cx="3224288" cy="395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zh-CN" alt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处理图片的</a:t>
            </a:r>
            <a:r>
              <a:rPr lang="en-US" altLang="zh-CN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module.py</a:t>
            </a:r>
            <a:r>
              <a:rPr lang="zh-CN" alt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代码片段</a:t>
            </a:r>
            <a:endParaRPr lang="en-US" sz="175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C74068-4592-98DF-DDE6-EE93C19AC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5" y="679892"/>
            <a:ext cx="5800297" cy="60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281</Words>
  <Application>Microsoft Office PowerPoint</Application>
  <PresentationFormat>自定义</PresentationFormat>
  <Paragraphs>97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Heebo</vt:lpstr>
      <vt:lpstr>Montserrat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一凡 魏</cp:lastModifiedBy>
  <cp:revision>4</cp:revision>
  <dcterms:created xsi:type="dcterms:W3CDTF">2024-06-07T08:23:36Z</dcterms:created>
  <dcterms:modified xsi:type="dcterms:W3CDTF">2024-06-07T11:11:26Z</dcterms:modified>
</cp:coreProperties>
</file>